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17"/>
  </p:notesMasterIdLst>
  <p:sldIdLst>
    <p:sldId id="564" r:id="rId2"/>
    <p:sldId id="558" r:id="rId3"/>
    <p:sldId id="566" r:id="rId4"/>
    <p:sldId id="575" r:id="rId5"/>
    <p:sldId id="576" r:id="rId6"/>
    <p:sldId id="577" r:id="rId7"/>
    <p:sldId id="578" r:id="rId8"/>
    <p:sldId id="579" r:id="rId9"/>
    <p:sldId id="580" r:id="rId10"/>
    <p:sldId id="581" r:id="rId11"/>
    <p:sldId id="582" r:id="rId12"/>
    <p:sldId id="568" r:id="rId13"/>
    <p:sldId id="567" r:id="rId14"/>
    <p:sldId id="565" r:id="rId15"/>
    <p:sldId id="560" r:id="rId16"/>
  </p:sldIdLst>
  <p:sldSz cx="9144000" cy="6858000" type="screen4x3"/>
  <p:notesSz cx="6858000" cy="91440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aming, Peter" initials="FP" lastIdx="1" clrIdx="0">
    <p:extLst>
      <p:ext uri="{19B8F6BF-5375-455C-9EA6-DF929625EA0E}">
        <p15:presenceInfo xmlns:p15="http://schemas.microsoft.com/office/powerpoint/2012/main" userId="4e02f2a6-bf4d-4bdd-a472-8d2d8c3fac9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7FD5"/>
    <a:srgbClr val="339966"/>
    <a:srgbClr val="FFC000"/>
    <a:srgbClr val="194D33"/>
    <a:srgbClr val="E4E3CF"/>
    <a:srgbClr val="0F6FC6"/>
    <a:srgbClr val="F4EED2"/>
    <a:srgbClr val="122240"/>
    <a:srgbClr val="00193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8" autoAdjust="0"/>
    <p:restoredTop sz="87580" autoAdjust="0"/>
  </p:normalViewPr>
  <p:slideViewPr>
    <p:cSldViewPr snapToGrid="0">
      <p:cViewPr varScale="1">
        <p:scale>
          <a:sx n="93" d="100"/>
          <a:sy n="93" d="100"/>
        </p:scale>
        <p:origin x="560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7782-06CE-4414-A22D-1AE53752CC3A}" type="datetimeFigureOut">
              <a:rPr lang="en-US" smtClean="0"/>
              <a:t>8/7/18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8B027E-B4E0-4523-917C-EAD81C2E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119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9346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930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Brock</a:t>
            </a:r>
          </a:p>
          <a:p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Understand significance of ABV and IBU relationship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36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Quinton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266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50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861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754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339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381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14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121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3138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8B027E-B4E0-4523-917C-EAD81C2E0F7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132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 not remove" hidden="1">
            <a:extLst>
              <a:ext uri="{FF2B5EF4-FFF2-40B4-BE49-F238E27FC236}">
                <a16:creationId xmlns:a16="http://schemas.microsoft.com/office/drawing/2014/main" id="{9BFC9394-3324-4BAA-89DE-81A715CED265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09A7-A1BE-490F-89EA-01D139FE5B96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54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C47BC-B3D1-488B-B6EB-96F0747FE70D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39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AA876-1295-4F54-9C1E-7C7276A6CCF0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47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 not remove" hidden="1">
            <a:extLst>
              <a:ext uri="{FF2B5EF4-FFF2-40B4-BE49-F238E27FC236}">
                <a16:creationId xmlns:a16="http://schemas.microsoft.com/office/drawing/2014/main" id="{99A09C64-B237-445D-9AA9-A54F76F786D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BEAEC-847C-4CD9-A07A-FC2E5675D83A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</a:t>
            </a:r>
            <a:fld id="{19AF2C3B-1203-49CB-859A-1609FC290A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758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E9FE-D2C0-4FBA-A150-4DC9F14A22EA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01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AC419-FE3E-458E-938E-605693584E76}" type="datetime1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9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0C268-47B8-4103-8C53-F2CE0B73FA5E}" type="datetime1">
              <a:rPr lang="en-US" smtClean="0"/>
              <a:t>8/7/18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02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E710B-EE9D-4791-A529-AB9A87AE1E4E}" type="datetime1">
              <a:rPr lang="en-US" smtClean="0"/>
              <a:t>8/7/18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16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o not remove" hidden="1">
            <a:extLst>
              <a:ext uri="{FF2B5EF4-FFF2-40B4-BE49-F238E27FC236}">
                <a16:creationId xmlns:a16="http://schemas.microsoft.com/office/drawing/2014/main" id="{84EDAF22-DE02-4D37-8CF5-C102A7DD59E3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C7D7-9DF4-4483-9D22-FD529342FD88}" type="datetime1">
              <a:rPr lang="en-US" smtClean="0"/>
              <a:t>8/7/18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25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898C-670D-4B94-B944-3D1E35655CB0}" type="datetime1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26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928EF-82C4-49F3-8BDC-DC25C370E1D1}" type="datetime1">
              <a:rPr lang="en-US" smtClean="0"/>
              <a:t>8/7/18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4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53253-F9B5-45ED-ABD2-19B3FA6BACF6}" type="datetime1">
              <a:rPr lang="en-US" smtClean="0"/>
              <a:t>8/7/18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F2C3B-1203-49CB-859A-1609FC290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09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17A78D-F566-7941-B3B7-D2A55B677B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9"/>
            <a:ext cx="9144000" cy="6464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1090DD-8EC8-4F09-8167-D738D8E9B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8889" y="568410"/>
            <a:ext cx="7766222" cy="1076636"/>
          </a:xfrm>
        </p:spPr>
        <p:txBody>
          <a:bodyPr/>
          <a:lstStyle/>
          <a:p>
            <a:r>
              <a:rPr lang="da-DK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FTNF Report for CTOP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60D682-2B36-4922-9F4D-56ACE9C577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1795023"/>
            <a:ext cx="6858000" cy="1655762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Finding Productive Oil Wells in the West Texas Permian Basin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436B8B5-4C20-483E-AD1F-6AE97E8BAF6F}"/>
              </a:ext>
            </a:extLst>
          </p:cNvPr>
          <p:cNvCxnSpPr/>
          <p:nvPr/>
        </p:nvCxnSpPr>
        <p:spPr>
          <a:xfrm>
            <a:off x="454096" y="1679901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E7F34F7-9CB5-466C-A86D-3A39DACEB903}"/>
              </a:ext>
            </a:extLst>
          </p:cNvPr>
          <p:cNvSpPr txBox="1"/>
          <p:nvPr/>
        </p:nvSpPr>
        <p:spPr>
          <a:xfrm>
            <a:off x="1335373" y="6298680"/>
            <a:ext cx="685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Peter Flaming	Matthew </a:t>
            </a:r>
            <a:r>
              <a:rPr lang="en-US" sz="1600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Trevathan</a:t>
            </a:r>
            <a:r>
              <a:rPr lang="en-US" sz="1600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	Quinton Nixon	Brock Friedrich</a:t>
            </a:r>
          </a:p>
        </p:txBody>
      </p:sp>
    </p:spTree>
    <p:extLst>
      <p:ext uri="{BB962C8B-B14F-4D97-AF65-F5344CB8AC3E}">
        <p14:creationId xmlns:p14="http://schemas.microsoft.com/office/powerpoint/2010/main" val="647160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10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749899"/>
            <a:ext cx="2647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 of wells by year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47C31-18A2-3A4B-8B4A-1C88129523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772" y="1174651"/>
            <a:ext cx="4478455" cy="517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80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11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749899"/>
            <a:ext cx="2752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Fracture size by formation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9FEDE0-8EDF-784F-A844-8F7AA4E4F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8" y="1129682"/>
            <a:ext cx="8091055" cy="528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9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Methodology</a:t>
            </a:r>
            <a:endParaRPr lang="en-US" sz="2800" b="1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5" y="938624"/>
            <a:ext cx="4341678" cy="269126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Steps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Step 1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Step 2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Step 3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Workflow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Step 1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Step 2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Step 3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>
              <a:spcAft>
                <a:spcPts val="600"/>
              </a:spcAft>
            </a:pPr>
            <a:endParaRPr lang="en-US" sz="2400"/>
          </a:p>
          <a:p>
            <a:pPr>
              <a:spcAft>
                <a:spcPts val="600"/>
              </a:spcAft>
            </a:pPr>
            <a:endParaRPr lang="en-US" sz="2400"/>
          </a:p>
          <a:p>
            <a:pPr>
              <a:spcAft>
                <a:spcPts val="600"/>
              </a:spcAft>
            </a:pPr>
            <a:endParaRPr lang="en-US" sz="1300"/>
          </a:p>
          <a:p>
            <a:pPr>
              <a:spcAft>
                <a:spcPts val="600"/>
              </a:spcAft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>
              <a:spcAft>
                <a:spcPts val="600"/>
              </a:spcAft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385363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Evaluation and </a:t>
            </a:r>
            <a:r>
              <a:rPr lang="da-DK" sz="2800" b="1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Results</a:t>
            </a:r>
            <a:endParaRPr lang="en-US" sz="2800" b="1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13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4" y="938624"/>
            <a:ext cx="4425296" cy="537962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Aft>
                <a:spcPts val="600"/>
              </a:spcAft>
            </a:pPr>
            <a:endParaRPr lang="en-US" sz="13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Tell me the percentages and why</a:t>
            </a: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Show me graphs with explanations</a:t>
            </a: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Was your hypothesis correct</a:t>
            </a: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Provide any other interesting trends and observations from your analysis</a:t>
            </a: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Other things to consider?</a:t>
            </a: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>
              <a:spcAft>
                <a:spcPts val="600"/>
              </a:spcAft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>
              <a:spcAft>
                <a:spcPts val="600"/>
              </a:spcAft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2298379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Summary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14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40014" y="938624"/>
            <a:ext cx="8336387" cy="34803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Insights</a:t>
            </a:r>
            <a:endParaRPr lang="en-US" sz="16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Recommendations</a:t>
            </a:r>
            <a:endParaRPr lang="en-US" sz="16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Improvements</a:t>
            </a: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702037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Questions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Page </a:t>
            </a:r>
            <a:fld id="{CCF0F3AE-6221-4D43-B24E-11456CA80604}" type="slidenum">
              <a:rPr lang="en-US" smtClean="0"/>
              <a:pPr/>
              <a:t>15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691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Study Outline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2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318937" y="909636"/>
            <a:ext cx="4599307" cy="25193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Business Objectives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Data Sourced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Methodology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Evaluation/Results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Summary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spcAft>
                <a:spcPts val="600"/>
              </a:spcAft>
            </a:pPr>
            <a:endParaRPr lang="en-US" sz="1600" dirty="0"/>
          </a:p>
          <a:p>
            <a:pPr>
              <a:spcAft>
                <a:spcPts val="600"/>
              </a:spcAft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2EFB66-619E-8A49-B4C0-725C5145A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247" y="775951"/>
            <a:ext cx="5535355" cy="56027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EEFADB-6750-BB4B-BC98-FA9EF2435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235" y="6226196"/>
            <a:ext cx="5392775" cy="14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65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Business Objectives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592425-BD5C-5545-B74A-E290315DA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9" y="817972"/>
            <a:ext cx="3721862" cy="31857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53528BA-725D-BC4E-9580-21CD97631550}"/>
              </a:ext>
            </a:extLst>
          </p:cNvPr>
          <p:cNvSpPr txBox="1"/>
          <p:nvPr/>
        </p:nvSpPr>
        <p:spPr>
          <a:xfrm>
            <a:off x="4722474" y="817972"/>
            <a:ext cx="40651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Find (Cheap) Well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Uncover Key Aspects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Produce Quantified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Determine Linear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Determine Top Plays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DF928-1CD0-AE4B-B10D-6BDB59CEC0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981" y="4101454"/>
            <a:ext cx="4368619" cy="23224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0BE60B4-3400-7D4C-A43E-D7C9528ADE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981" y="6422478"/>
            <a:ext cx="4412245" cy="1226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BB918D-B331-9F42-8EDA-4603AF798729}"/>
              </a:ext>
            </a:extLst>
          </p:cNvPr>
          <p:cNvSpPr txBox="1"/>
          <p:nvPr/>
        </p:nvSpPr>
        <p:spPr>
          <a:xfrm>
            <a:off x="5156106" y="3639789"/>
            <a:ext cx="2516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Market Overview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591457-3C37-294D-9C40-C3A70D123F8C}"/>
              </a:ext>
            </a:extLst>
          </p:cNvPr>
          <p:cNvSpPr txBox="1"/>
          <p:nvPr/>
        </p:nvSpPr>
        <p:spPr>
          <a:xfrm>
            <a:off x="462778" y="4331108"/>
            <a:ext cx="355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to deal and what to play?</a:t>
            </a:r>
          </a:p>
        </p:txBody>
      </p:sp>
    </p:spTree>
    <p:extLst>
      <p:ext uri="{BB962C8B-B14F-4D97-AF65-F5344CB8AC3E}">
        <p14:creationId xmlns:p14="http://schemas.microsoft.com/office/powerpoint/2010/main" val="793698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475AE0-4232-894C-9D7D-01DD18CE61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" t="1990" r="1486" b="1923"/>
          <a:stretch/>
        </p:blipFill>
        <p:spPr>
          <a:xfrm>
            <a:off x="0" y="0"/>
            <a:ext cx="9143999" cy="48718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Research Questions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F3A7E7-DB08-4BBB-89C5-4449B0EA45C9}"/>
              </a:ext>
            </a:extLst>
          </p:cNvPr>
          <p:cNvSpPr txBox="1"/>
          <p:nvPr/>
        </p:nvSpPr>
        <p:spPr>
          <a:xfrm>
            <a:off x="1997533" y="5156098"/>
            <a:ext cx="4514478" cy="1632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Does well productivity increase with 'frac size’?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How does it increase?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Are there regional trends?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Trends by formation?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Do additives affect oil productivity?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B19503-5750-4610-A192-F2F483BE9806}"/>
              </a:ext>
            </a:extLst>
          </p:cNvPr>
          <p:cNvSpPr/>
          <p:nvPr/>
        </p:nvSpPr>
        <p:spPr>
          <a:xfrm>
            <a:off x="1997533" y="4871892"/>
            <a:ext cx="4514478" cy="28420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177088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Data Source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9A4DA87-2E29-4AAF-9572-FAC00EA2B14F}"/>
              </a:ext>
            </a:extLst>
          </p:cNvPr>
          <p:cNvSpPr txBox="1"/>
          <p:nvPr/>
        </p:nvSpPr>
        <p:spPr>
          <a:xfrm>
            <a:off x="465175" y="1556260"/>
            <a:ext cx="4131986" cy="22351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Driftwood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/>
              <a:t>fracfocus.org</a:t>
            </a: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5A16B1-E61F-4815-A757-6419B1568447}"/>
              </a:ext>
            </a:extLst>
          </p:cNvPr>
          <p:cNvSpPr/>
          <p:nvPr/>
        </p:nvSpPr>
        <p:spPr>
          <a:xfrm>
            <a:off x="532221" y="1111395"/>
            <a:ext cx="3997894" cy="3403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ECE6C7-DA7F-4D44-B8E2-517452363F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191" y="1475234"/>
            <a:ext cx="4484078" cy="462503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45E055E-E882-8C44-BD95-2954A9EBECF2}"/>
              </a:ext>
            </a:extLst>
          </p:cNvPr>
          <p:cNvCxnSpPr>
            <a:cxnSpLocks/>
          </p:cNvCxnSpPr>
          <p:nvPr/>
        </p:nvCxnSpPr>
        <p:spPr>
          <a:xfrm>
            <a:off x="2879124" y="4188941"/>
            <a:ext cx="2928552" cy="716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A806BB0-3168-9246-964B-F272822C5E2E}"/>
              </a:ext>
            </a:extLst>
          </p:cNvPr>
          <p:cNvSpPr txBox="1"/>
          <p:nvPr/>
        </p:nvSpPr>
        <p:spPr>
          <a:xfrm>
            <a:off x="2301850" y="3980796"/>
            <a:ext cx="57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TVD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FC20FA-0FD1-8244-ACDD-D0A6049CF105}"/>
              </a:ext>
            </a:extLst>
          </p:cNvPr>
          <p:cNvSpPr txBox="1"/>
          <p:nvPr/>
        </p:nvSpPr>
        <p:spPr>
          <a:xfrm>
            <a:off x="-36818" y="3980796"/>
            <a:ext cx="253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1,454ft x 5 = ~7300ft =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CB8B5C-AEA8-3342-A07D-7E45D551206F}"/>
              </a:ext>
            </a:extLst>
          </p:cNvPr>
          <p:cNvSpPr txBox="1"/>
          <p:nvPr/>
        </p:nvSpPr>
        <p:spPr>
          <a:xfrm>
            <a:off x="295920" y="4503958"/>
            <a:ext cx="212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Quantify Everything!</a:t>
            </a:r>
          </a:p>
        </p:txBody>
      </p:sp>
    </p:spTree>
    <p:extLst>
      <p:ext uri="{BB962C8B-B14F-4D97-AF65-F5344CB8AC3E}">
        <p14:creationId xmlns:p14="http://schemas.microsoft.com/office/powerpoint/2010/main" val="1717626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2DE3725-FD12-BC4C-9C49-AFC0B9929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" y="1236043"/>
            <a:ext cx="4414366" cy="3311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805319"/>
            <a:ext cx="277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Oil Production by Company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6D73D-B465-894F-B366-6305646041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863" y="790951"/>
            <a:ext cx="4547608" cy="558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107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7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2DE3725-FD12-BC4C-9C49-AFC0B9929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" y="1236043"/>
            <a:ext cx="4414366" cy="3311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805319"/>
            <a:ext cx="277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Oil Production by Company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6D73D-B465-894F-B366-6305646041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863" y="790951"/>
            <a:ext cx="4547608" cy="558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71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8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805319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CE5C58-D805-F74A-B4EA-5B65FD4F51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8" y="1291463"/>
            <a:ext cx="4051300" cy="1219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C9EE528-9CC5-324E-99D5-4D5D7AA7D5F1}"/>
              </a:ext>
            </a:extLst>
          </p:cNvPr>
          <p:cNvSpPr txBox="1"/>
          <p:nvPr/>
        </p:nvSpPr>
        <p:spPr>
          <a:xfrm>
            <a:off x="367598" y="2762693"/>
            <a:ext cx="2090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Aggregate additives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9CAF39-0625-EB42-8290-36FBE67D33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8" y="3214494"/>
            <a:ext cx="8534400" cy="237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76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7BCC91-9EB9-489A-B60A-B48980223D67}"/>
              </a:ext>
            </a:extLst>
          </p:cNvPr>
          <p:cNvSpPr txBox="1"/>
          <p:nvPr/>
        </p:nvSpPr>
        <p:spPr>
          <a:xfrm>
            <a:off x="378798" y="188682"/>
            <a:ext cx="8057971" cy="523220"/>
          </a:xfrm>
          <a:prstGeom prst="rect">
            <a:avLst/>
          </a:prstGeom>
          <a:noFill/>
        </p:spPr>
        <p:txBody>
          <a:bodyPr wrap="square" lIns="182880" rtlCol="0" anchor="b">
            <a:spAutoFit/>
          </a:bodyPr>
          <a:lstStyle/>
          <a:p>
            <a:r>
              <a:rPr lang="da-DK" sz="2800" b="1" dirty="0" err="1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Exploratory</a:t>
            </a:r>
            <a:r>
              <a:rPr lang="da-DK" sz="2800" b="1" dirty="0">
                <a:solidFill>
                  <a:srgbClr val="002060"/>
                </a:solidFill>
                <a:latin typeface="Franklin Gothic Medium" panose="020B0603020102020204" pitchFamily="34" charset="0"/>
                <a:cs typeface="Arial" panose="020B0604020202020204" pitchFamily="34" charset="0"/>
              </a:rPr>
              <a:t> Data Analysis</a:t>
            </a:r>
            <a:endParaRPr lang="en-US" sz="2800" b="1" dirty="0">
              <a:solidFill>
                <a:srgbClr val="002060"/>
              </a:solidFill>
              <a:latin typeface="Franklin Gothic Medium" panose="020B06030201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D80685-38FF-408B-863E-0DBB7D8D7AD1}"/>
              </a:ext>
            </a:extLst>
          </p:cNvPr>
          <p:cNvCxnSpPr/>
          <p:nvPr/>
        </p:nvCxnSpPr>
        <p:spPr>
          <a:xfrm>
            <a:off x="367598" y="743926"/>
            <a:ext cx="8408804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1EDFDE6-BFD3-40E8-81C9-2C5695835480}"/>
              </a:ext>
            </a:extLst>
          </p:cNvPr>
          <p:cNvSpPr txBox="1">
            <a:spLocks/>
          </p:cNvSpPr>
          <p:nvPr/>
        </p:nvSpPr>
        <p:spPr>
          <a:xfrm>
            <a:off x="6730202" y="64239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</a:t>
            </a:r>
            <a:fld id="{CCF0F3AE-6221-4D43-B24E-11456CA80604}" type="slidenum">
              <a:rPr lang="en-US" smtClean="0"/>
              <a:pPr/>
              <a:t>9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920788-44E2-4BEB-8958-B773A6427AF2}"/>
              </a:ext>
            </a:extLst>
          </p:cNvPr>
          <p:cNvCxnSpPr/>
          <p:nvPr/>
        </p:nvCxnSpPr>
        <p:spPr>
          <a:xfrm>
            <a:off x="367598" y="6410755"/>
            <a:ext cx="840880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5A352D2-9E20-664C-B37C-23B319FDC29A}"/>
              </a:ext>
            </a:extLst>
          </p:cNvPr>
          <p:cNvSpPr txBox="1"/>
          <p:nvPr/>
        </p:nvSpPr>
        <p:spPr>
          <a:xfrm>
            <a:off x="367598" y="805319"/>
            <a:ext cx="2294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 of well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7257DA-0C20-AA4A-B0B6-84CD6343E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8" y="1236043"/>
            <a:ext cx="7620000" cy="503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550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H_FLYSHEET_STYL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003366"/>
      </a:accent1>
      <a:accent2>
        <a:srgbClr val="629DD1"/>
      </a:accent2>
      <a:accent3>
        <a:srgbClr val="297FD5"/>
      </a:accent3>
      <a:accent4>
        <a:srgbClr val="808080"/>
      </a:accent4>
      <a:accent5>
        <a:srgbClr val="339966"/>
      </a:accent5>
      <a:accent6>
        <a:srgbClr val="9D90A0"/>
      </a:accent6>
      <a:hlink>
        <a:srgbClr val="9454C3"/>
      </a:hlink>
      <a:folHlink>
        <a:srgbClr val="3EBBF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251</Words>
  <Application>Microsoft Macintosh PowerPoint</Application>
  <PresentationFormat>On-screen Show (4:3)</PresentationFormat>
  <Paragraphs>141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Franklin Gothic Book</vt:lpstr>
      <vt:lpstr>Franklin Gothic Medium</vt:lpstr>
      <vt:lpstr>Office Theme</vt:lpstr>
      <vt:lpstr>FTNF Report for CTOP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2018-06-25T20:36:03Z</dcterms:created>
  <dcterms:modified xsi:type="dcterms:W3CDTF">2018-08-07T13:02:25Z</dcterms:modified>
</cp:coreProperties>
</file>